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85" r:id="rId4"/>
    <p:sldId id="259" r:id="rId5"/>
    <p:sldId id="291" r:id="rId6"/>
    <p:sldId id="276" r:id="rId7"/>
    <p:sldId id="278" r:id="rId8"/>
    <p:sldId id="260" r:id="rId9"/>
    <p:sldId id="279" r:id="rId10"/>
    <p:sldId id="280" r:id="rId11"/>
    <p:sldId id="283" r:id="rId12"/>
    <p:sldId id="281" r:id="rId13"/>
    <p:sldId id="284" r:id="rId14"/>
    <p:sldId id="286" r:id="rId15"/>
    <p:sldId id="272" r:id="rId16"/>
    <p:sldId id="287" r:id="rId17"/>
    <p:sldId id="292" r:id="rId18"/>
    <p:sldId id="290" r:id="rId19"/>
    <p:sldId id="273" r:id="rId20"/>
    <p:sldId id="274" r:id="rId21"/>
    <p:sldId id="289" r:id="rId22"/>
    <p:sldId id="270" r:id="rId23"/>
    <p:sldId id="294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A7122D-AB78-416D-B8D9-9209F77BE02E}" type="datetimeFigureOut">
              <a:rPr lang="ru-RU" smtClean="0"/>
              <a:t>18.06.2020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1A53D7-D14B-4152-B723-AA7DBE2A45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8758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1A53D7-D14B-4152-B723-AA7DBE2A4537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5367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1A53D7-D14B-4152-B723-AA7DBE2A4537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3990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B5671-9BE3-47BD-9633-AD835C272D48}" type="datetime1">
              <a:rPr lang="ru-RU" smtClean="0"/>
              <a:t>18.06.2020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6DF0FA-03C7-40EA-AD7F-9FDBA8D5EDBA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5064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2667-9B60-4958-AFCE-5D2AD64B1EED}" type="datetime1">
              <a:rPr lang="ru-RU" smtClean="0"/>
              <a:t>18.06.2020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9890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F8367-B8D0-4E97-A198-453B632A127B}" type="datetime1">
              <a:rPr lang="ru-RU" smtClean="0"/>
              <a:t>18.06.2020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9491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E9593-E951-4B0A-9C3C-3FDCE746F2F5}" type="datetime1">
              <a:rPr lang="ru-RU" smtClean="0"/>
              <a:t>18.06.2020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6DF0FA-03C7-40EA-AD7F-9FDBA8D5EDBA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3061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D253F-3541-4D0D-BC33-E9551E2D65E6}" type="datetime1">
              <a:rPr lang="ru-RU" smtClean="0"/>
              <a:t>18.06.2020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0403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66C64-ECB8-488A-AE04-E25BF731BCFB}" type="datetime1">
              <a:rPr lang="ru-RU" smtClean="0"/>
              <a:t>18.06.2020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059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18201-5D90-4F2A-B0E8-48D09BC2D9BB}" type="datetime1">
              <a:rPr lang="ru-RU" smtClean="0"/>
              <a:t>18.06.2020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2625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EF2BF-66B4-49F2-8495-90347613C297}" type="datetime1">
              <a:rPr lang="ru-RU" smtClean="0"/>
              <a:t>18.06.2020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9587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98B8A-C9A4-4852-BECA-183B78A576AB}" type="datetime1">
              <a:rPr lang="ru-RU" smtClean="0"/>
              <a:t>18.06.2020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6810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60D5E-4D79-4674-8520-2283F88AAB96}" type="datetime1">
              <a:rPr lang="ru-RU" smtClean="0"/>
              <a:t>18.06.2020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7044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19ECA-1B06-4148-BF28-1BE59B4A9B11}" type="datetime1">
              <a:rPr lang="ru-RU" smtClean="0"/>
              <a:t>18.06.2020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8427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DC0E5-844B-43D1-9932-0AB6383F53CF}" type="datetime1">
              <a:rPr lang="ru-RU" smtClean="0"/>
              <a:t>18.06.2020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6DF0FA-03C7-40EA-AD7F-9FDBA8D5E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6753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865182"/>
            <a:ext cx="9144000" cy="144016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4000" dirty="0"/>
              <a:t>Разработка новостного агрегатора </a:t>
            </a:r>
            <a:r>
              <a:rPr lang="en-US" sz="4000" dirty="0" err="1"/>
              <a:t>KeepMePosted</a:t>
            </a:r>
            <a:r>
              <a:rPr lang="en-US" sz="4000" dirty="0"/>
              <a:t> </a:t>
            </a:r>
            <a:r>
              <a:rPr lang="ru-RU" sz="4000" dirty="0"/>
              <a:t>с клиентом </a:t>
            </a:r>
            <a:r>
              <a:rPr lang="en-US" sz="4000" dirty="0"/>
              <a:t>Telegram</a:t>
            </a:r>
            <a:endParaRPr lang="ru-RU" sz="40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z="200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fld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 descr="C:\учеба\курсовая\wAFDo-5sbb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641" y="3259250"/>
            <a:ext cx="2664296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589590"/>
              </p:ext>
            </p:extLst>
          </p:nvPr>
        </p:nvGraphicFramePr>
        <p:xfrm>
          <a:off x="3871717" y="3962282"/>
          <a:ext cx="7343539" cy="1440162"/>
        </p:xfrm>
        <a:graphic>
          <a:graphicData uri="http://schemas.openxmlformats.org/drawingml/2006/table">
            <a:tbl>
              <a:tblPr firstRow="1" bandRow="1"/>
              <a:tblGrid>
                <a:gridCol w="2339405">
                  <a:extLst>
                    <a:ext uri="{9D8B030D-6E8A-4147-A177-3AD203B41FA5}">
                      <a16:colId xmlns:a16="http://schemas.microsoft.com/office/drawing/2014/main" val="1792730941"/>
                    </a:ext>
                  </a:extLst>
                </a:gridCol>
                <a:gridCol w="2502067">
                  <a:extLst>
                    <a:ext uri="{9D8B030D-6E8A-4147-A177-3AD203B41FA5}">
                      <a16:colId xmlns:a16="http://schemas.microsoft.com/office/drawing/2014/main" val="2647728990"/>
                    </a:ext>
                  </a:extLst>
                </a:gridCol>
                <a:gridCol w="2502067">
                  <a:extLst>
                    <a:ext uri="{9D8B030D-6E8A-4147-A177-3AD203B41FA5}">
                      <a16:colId xmlns:a16="http://schemas.microsoft.com/office/drawing/2014/main" val="119670526"/>
                    </a:ext>
                  </a:extLst>
                </a:gridCol>
              </a:tblGrid>
              <a:tr h="4800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9pPr>
                    </a:lstStyle>
                    <a:p>
                      <a:r>
                        <a:rPr lang="ru-RU" sz="20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Зав. кафедрой</a:t>
                      </a:r>
                      <a:endParaRPr lang="ru-RU" sz="20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36" marB="45736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9pPr>
                    </a:lstStyle>
                    <a:p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д.</a:t>
                      </a:r>
                      <a:r>
                        <a:rPr lang="ru-RU" sz="2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ф.-м. н., проф.</a:t>
                      </a:r>
                      <a:endParaRPr lang="ru-RU" sz="20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36" marB="45736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9pPr>
                    </a:lstStyle>
                    <a:p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Артемов</a:t>
                      </a:r>
                      <a:r>
                        <a:rPr lang="ru-RU" sz="20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М.</a:t>
                      </a:r>
                      <a:r>
                        <a:rPr lang="ru-RU" sz="20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А.</a:t>
                      </a:r>
                    </a:p>
                  </a:txBody>
                  <a:tcPr marL="91416" marR="91416" marT="45736" marB="45736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752326"/>
                  </a:ext>
                </a:extLst>
              </a:tr>
              <a:tr h="4800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9pPr>
                    </a:lstStyle>
                    <a:p>
                      <a:r>
                        <a:rPr kumimoji="0" lang="ru-RU" altLang="ru-RU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Руководитель</a:t>
                      </a:r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36" marB="45736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9pPr>
                    </a:lstStyle>
                    <a:p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д.</a:t>
                      </a:r>
                      <a:r>
                        <a:rPr lang="ru-RU" sz="2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ф.-м. н., проф.</a:t>
                      </a:r>
                      <a:endParaRPr lang="ru-RU" sz="20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36" marB="45736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9pPr>
                    </a:lstStyle>
                    <a:p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Артемов</a:t>
                      </a:r>
                      <a:r>
                        <a:rPr lang="ru-RU" sz="20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М.</a:t>
                      </a:r>
                      <a:r>
                        <a:rPr lang="ru-RU" sz="20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А.</a:t>
                      </a:r>
                    </a:p>
                  </a:txBody>
                  <a:tcPr marL="91416" marR="91416" marT="45736" marB="45736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202829"/>
                  </a:ext>
                </a:extLst>
              </a:tr>
              <a:tr h="4800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9pPr>
                    </a:lstStyle>
                    <a:p>
                      <a:r>
                        <a:rPr kumimoji="0" lang="ru-RU" altLang="ru-RU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Обучающийся</a:t>
                      </a:r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36" marB="45736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9pPr>
                    </a:lstStyle>
                    <a:p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36" marB="45736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Лазарев В. А.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36" marB="45736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013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9521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Страница настроек рассылки погоды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pPr/>
              <a:t>10</a:t>
            </a:fld>
            <a:endParaRPr lang="ru-RU" dirty="0"/>
          </a:p>
        </p:txBody>
      </p:sp>
      <p:pic>
        <p:nvPicPr>
          <p:cNvPr id="8" name="Объект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195" y="1229250"/>
            <a:ext cx="4004489" cy="49683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1847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Страницы модификаций пользовательских фильтров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pPr/>
              <a:t>11</a:t>
            </a:fld>
            <a:endParaRPr lang="ru-RU" dirty="0"/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564" y="1325563"/>
            <a:ext cx="8282872" cy="5114085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25981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Страницы просмотра информации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pPr/>
              <a:t>12</a:t>
            </a:fld>
            <a:endParaRPr lang="ru-RU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25" y="1511409"/>
            <a:ext cx="10508802" cy="435370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09971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Главная страница сайта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pPr/>
              <a:t>13</a:t>
            </a:fld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3155"/>
            <a:ext cx="10583320" cy="4549165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13436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ru-RU" sz="4000" dirty="0"/>
              <a:t>Средства</a:t>
            </a:r>
            <a:r>
              <a:rPr lang="ru-RU" dirty="0"/>
              <a:t> реализации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ru-RU" sz="2400" dirty="0"/>
              <a:t>интерактивная среда разработки – </a:t>
            </a:r>
            <a:r>
              <a:rPr lang="en-US" sz="2400" dirty="0"/>
              <a:t>IntelliJ IDEA 2020.1.2</a:t>
            </a:r>
            <a:r>
              <a:rPr lang="ru-RU" sz="2400" dirty="0"/>
              <a:t>;</a:t>
            </a:r>
          </a:p>
          <a:p>
            <a:pPr lvl="0"/>
            <a:r>
              <a:rPr lang="ru-RU" sz="2400" dirty="0"/>
              <a:t>язык программирования – </a:t>
            </a:r>
            <a:r>
              <a:rPr lang="en-US" sz="2400" dirty="0"/>
              <a:t>Java;</a:t>
            </a:r>
            <a:endParaRPr lang="ru-RU" sz="2400" dirty="0"/>
          </a:p>
          <a:p>
            <a:pPr lvl="0"/>
            <a:r>
              <a:rPr lang="ru-RU" sz="2400" dirty="0"/>
              <a:t>система контроля версий – </a:t>
            </a:r>
            <a:r>
              <a:rPr lang="en-US" sz="2400" dirty="0"/>
              <a:t>Git</a:t>
            </a:r>
            <a:r>
              <a:rPr lang="ru-RU" sz="2400" dirty="0"/>
              <a:t>;</a:t>
            </a:r>
            <a:endParaRPr lang="en-US" sz="2400" dirty="0"/>
          </a:p>
          <a:p>
            <a:pPr lvl="0"/>
            <a:r>
              <a:rPr lang="ru-RU" sz="2400" dirty="0"/>
              <a:t>набор инструментов разработки – </a:t>
            </a:r>
            <a:r>
              <a:rPr lang="en-US" sz="2400" dirty="0"/>
              <a:t>JDK 1.8.1;</a:t>
            </a:r>
          </a:p>
          <a:p>
            <a:pPr lvl="0"/>
            <a:r>
              <a:rPr lang="ru-RU" sz="2400" dirty="0"/>
              <a:t>фреймворк сервера – </a:t>
            </a:r>
            <a:r>
              <a:rPr lang="en-US" sz="2400" dirty="0"/>
              <a:t>Spring Boot Framework;</a:t>
            </a:r>
          </a:p>
          <a:p>
            <a:pPr lvl="0"/>
            <a:r>
              <a:rPr lang="ru-RU" sz="2400" dirty="0"/>
              <a:t>язык разработки веб-интерфейса – </a:t>
            </a:r>
            <a:r>
              <a:rPr lang="en-US" sz="2400" dirty="0"/>
              <a:t>TypeScript;</a:t>
            </a:r>
          </a:p>
          <a:p>
            <a:pPr lvl="0"/>
            <a:r>
              <a:rPr lang="ru-RU" sz="2400" dirty="0"/>
              <a:t>фреймворк веб-интерфейса – </a:t>
            </a:r>
            <a:r>
              <a:rPr lang="en-US" sz="2400" dirty="0"/>
              <a:t>Angular;</a:t>
            </a:r>
            <a:r>
              <a:rPr lang="ru-RU" sz="2400" dirty="0"/>
              <a:t> </a:t>
            </a:r>
          </a:p>
          <a:p>
            <a:pPr lvl="0"/>
            <a:r>
              <a:rPr lang="ru-RU" sz="2400" dirty="0"/>
              <a:t>СУБД – </a:t>
            </a:r>
            <a:r>
              <a:rPr lang="en-US" sz="2400" dirty="0"/>
              <a:t>MySQL.</a:t>
            </a:r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F3C44A-0BFC-4A88-AA57-3DB87C4EB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pPr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3206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6800" y="402865"/>
            <a:ext cx="10658400" cy="11430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ru-RU" dirty="0"/>
              <a:t>Требования к аппаратному </a:t>
            </a:r>
            <a:br>
              <a:rPr lang="ru-RU" dirty="0"/>
            </a:br>
            <a:r>
              <a:rPr lang="ru-RU" dirty="0"/>
              <a:t>и программному обеспечению сервера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6CA7975E-7BCD-406B-B716-07630D99E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400" y="1970295"/>
            <a:ext cx="10801200" cy="4199368"/>
          </a:xfrm>
        </p:spPr>
        <p:txBody>
          <a:bodyPr>
            <a:normAutofit/>
          </a:bodyPr>
          <a:lstStyle/>
          <a:p>
            <a:pPr lvl="0"/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операционная система –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Unix </a:t>
            </a: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или </a:t>
            </a:r>
            <a:b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600" dirty="0" err="1"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 10 и выше;</a:t>
            </a:r>
          </a:p>
          <a:p>
            <a:pPr lvl="0"/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объем свободной оперативной памяти – не менее 4 Гб;</a:t>
            </a:r>
          </a:p>
          <a:p>
            <a:pPr lvl="0"/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объем свободного дискового пространства – не менее 2 Гб.</a:t>
            </a:r>
          </a:p>
          <a:p>
            <a:pPr marL="0" indent="0">
              <a:buNone/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6CE6EF1-669A-4DD9-8049-6663A9ADB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pPr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2651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5400" y="401701"/>
            <a:ext cx="10801200" cy="11430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ru-RU" dirty="0"/>
              <a:t>Требования к аппаратному</a:t>
            </a:r>
            <a:br>
              <a:rPr lang="ru-RU" dirty="0"/>
            </a:br>
            <a:r>
              <a:rPr lang="ru-RU" dirty="0"/>
              <a:t> и программному обеспечению клиента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6CA7975E-7BCD-406B-B716-07630D99E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400" y="1968947"/>
            <a:ext cx="10801200" cy="4752528"/>
          </a:xfrm>
        </p:spPr>
        <p:txBody>
          <a:bodyPr>
            <a:normAutofit/>
          </a:bodyPr>
          <a:lstStyle/>
          <a:p>
            <a:pPr lvl="0"/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установленный официальный клиент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Telegram </a:t>
            </a:r>
            <a:b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в случае работы с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Telegram-</a:t>
            </a: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ботом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lvl="0"/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один из браузеров на основе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Gecko 30 </a:t>
            </a: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и выше,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Chromium 57 </a:t>
            </a: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и выше,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WebKit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и выше.</a:t>
            </a:r>
          </a:p>
          <a:p>
            <a:pPr marL="0" indent="0">
              <a:buNone/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A2D7FD9-A825-44DA-8DEE-AB400EBBA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pPr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7666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ru-RU" sz="4000" dirty="0"/>
              <a:t>Логическая модель данных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E34DAF-892B-4261-A613-E915BFD05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97" y="1010889"/>
            <a:ext cx="11032205" cy="566013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89C208D-4288-4420-B249-B929585D1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pPr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2920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8509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ru-RU" sz="4000" dirty="0"/>
              <a:t>Структура приложения (</a:t>
            </a:r>
            <a:r>
              <a:rPr lang="en-US" sz="4000" dirty="0"/>
              <a:t>MVC-</a:t>
            </a:r>
            <a:r>
              <a:rPr lang="ru-RU" sz="4000" dirty="0"/>
              <a:t>шаблон)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82DB2DF-904A-4A59-B215-A5E7C2237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365" y="2080553"/>
            <a:ext cx="6391268" cy="3529315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6824CD8-049D-48CC-A875-BA38507BB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pPr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3388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61132" y="127381"/>
            <a:ext cx="857929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ru-RU" sz="4000" dirty="0"/>
              <a:t>Структура приложения</a:t>
            </a: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C7BA39B1-A6B2-4038-8167-04E8A7A3F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1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E440A7C-0CBB-4782-9EC6-F61D758F017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73796" y="2181334"/>
            <a:ext cx="3444407" cy="33212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092F3A7-4001-4334-A391-BB052E12B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pPr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4329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143635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Постановка задачи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280160"/>
            <a:ext cx="10515600" cy="46682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200" dirty="0"/>
              <a:t>Разработать веб-приложение «</a:t>
            </a:r>
            <a:r>
              <a:rPr lang="en-US" sz="2200" dirty="0" err="1"/>
              <a:t>KeepMePosted</a:t>
            </a:r>
            <a:r>
              <a:rPr lang="ru-RU" sz="2200" dirty="0"/>
              <a:t>», реализующее систему для сбора новостей, </a:t>
            </a:r>
            <a:r>
              <a:rPr lang="ru-RU" sz="2200" dirty="0" err="1"/>
              <a:t>твитов</a:t>
            </a:r>
            <a:r>
              <a:rPr lang="ru-RU" sz="2200" dirty="0"/>
              <a:t> и прогноза погоды. Клиенты программы должны быть представлены в виде </a:t>
            </a:r>
            <a:r>
              <a:rPr lang="en-US" sz="2200" dirty="0"/>
              <a:t>Telegram</a:t>
            </a:r>
            <a:r>
              <a:rPr lang="ru-RU" sz="2200" dirty="0"/>
              <a:t>-бота и веб-страницы, их совокупность должна обладать следующей функциональностью:</a:t>
            </a:r>
          </a:p>
          <a:p>
            <a:r>
              <a:rPr lang="ru-RU" sz="2200" dirty="0"/>
              <a:t>просмотр последних новостей;</a:t>
            </a:r>
          </a:p>
          <a:p>
            <a:r>
              <a:rPr lang="ru-RU" sz="2200" dirty="0"/>
              <a:t>просмотр текущего прогноза погоды в городах;</a:t>
            </a:r>
          </a:p>
          <a:p>
            <a:r>
              <a:rPr lang="ru-RU" sz="2200" dirty="0"/>
              <a:t>просмотр новых </a:t>
            </a:r>
            <a:r>
              <a:rPr lang="ru-RU" sz="2200" dirty="0" err="1"/>
              <a:t>твитов</a:t>
            </a:r>
            <a:r>
              <a:rPr lang="ru-RU" sz="2200" dirty="0"/>
              <a:t> социальной сети </a:t>
            </a:r>
            <a:r>
              <a:rPr lang="en-US" sz="2200" dirty="0"/>
              <a:t>Twitter</a:t>
            </a:r>
            <a:r>
              <a:rPr lang="ru-RU" sz="2200" dirty="0"/>
              <a:t>;</a:t>
            </a:r>
          </a:p>
          <a:p>
            <a:r>
              <a:rPr lang="ru-RU" sz="2200" dirty="0"/>
              <a:t>наличие пользовательских настроек;</a:t>
            </a:r>
          </a:p>
          <a:p>
            <a:r>
              <a:rPr lang="ru-RU" sz="2200" dirty="0"/>
              <a:t>настройка частоты оповещений.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6587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2356" y="136525"/>
            <a:ext cx="8507288" cy="11430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ru-RU" dirty="0"/>
              <a:t>Схема навигации по </a:t>
            </a:r>
            <a:r>
              <a:rPr lang="en-US" dirty="0"/>
              <a:t>Telegram-</a:t>
            </a:r>
            <a:r>
              <a:rPr lang="ru-RU" dirty="0"/>
              <a:t>боту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2EEA414-555D-4E07-BF3F-AAD5C93AD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785" y="2241431"/>
            <a:ext cx="4208430" cy="299055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196785-6D4D-45AF-8F2C-BB35DD4FA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pPr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0691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2356" y="635616"/>
            <a:ext cx="8507288" cy="11430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ru-RU" dirty="0"/>
              <a:t>Схема навигации по каждому из сервисов </a:t>
            </a:r>
            <a:r>
              <a:rPr lang="en-US" dirty="0"/>
              <a:t>Telegram-</a:t>
            </a:r>
            <a:r>
              <a:rPr lang="ru-RU" dirty="0"/>
              <a:t>бота</a:t>
            </a:r>
            <a:br>
              <a:rPr lang="ru-RU" dirty="0"/>
            </a:b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2EEA414-555D-4E07-BF3F-AAD5C93AD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842" y="2840384"/>
            <a:ext cx="8106316" cy="207823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B176D28-4984-48EA-A775-A68D3578E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pPr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6629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60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Результаты работы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325564"/>
            <a:ext cx="10515600" cy="50307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/>
              <a:t>Разработано веб-приложение «</a:t>
            </a:r>
            <a:r>
              <a:rPr lang="en-US" sz="2200" dirty="0" err="1"/>
              <a:t>KeepMePosted</a:t>
            </a:r>
            <a:r>
              <a:rPr lang="ru-RU" sz="2200" dirty="0"/>
              <a:t>», реализующее систему для сбора новостей, </a:t>
            </a:r>
            <a:r>
              <a:rPr lang="ru-RU" sz="2200" dirty="0" err="1"/>
              <a:t>твитов</a:t>
            </a:r>
            <a:r>
              <a:rPr lang="ru-RU" sz="2200" dirty="0"/>
              <a:t> и прогноза погоды. Клиенты программы представлены в виде </a:t>
            </a:r>
            <a:r>
              <a:rPr lang="en-US" sz="2200" dirty="0"/>
              <a:t>Telegram</a:t>
            </a:r>
            <a:r>
              <a:rPr lang="ru-RU" sz="2200" dirty="0"/>
              <a:t>-бота и веб-страницы, их совокупность обладает следующей функциональностью:</a:t>
            </a:r>
          </a:p>
          <a:p>
            <a:r>
              <a:rPr lang="ru-RU" sz="2200" dirty="0"/>
              <a:t>просмотр последних новостей;</a:t>
            </a:r>
          </a:p>
          <a:p>
            <a:r>
              <a:rPr lang="ru-RU" sz="2200" dirty="0"/>
              <a:t>просмотр текущего прогноза погоды в городах;</a:t>
            </a:r>
          </a:p>
          <a:p>
            <a:r>
              <a:rPr lang="ru-RU" sz="2200" dirty="0"/>
              <a:t>просмотр новых </a:t>
            </a:r>
            <a:r>
              <a:rPr lang="ru-RU" sz="2200" dirty="0" err="1"/>
              <a:t>твитов</a:t>
            </a:r>
            <a:r>
              <a:rPr lang="ru-RU" sz="2200" dirty="0"/>
              <a:t> социальной сети </a:t>
            </a:r>
            <a:r>
              <a:rPr lang="en-US" sz="2200" dirty="0"/>
              <a:t>Twitter</a:t>
            </a:r>
            <a:r>
              <a:rPr lang="ru-RU" sz="2200" dirty="0"/>
              <a:t>;</a:t>
            </a:r>
          </a:p>
          <a:p>
            <a:r>
              <a:rPr lang="ru-RU" sz="2200" dirty="0"/>
              <a:t>наличие пользовательских настроек;</a:t>
            </a:r>
          </a:p>
          <a:p>
            <a:r>
              <a:rPr lang="ru-RU" sz="2200" dirty="0"/>
              <a:t>настройка частоты оповещений.</a:t>
            </a:r>
          </a:p>
          <a:p>
            <a:pPr marL="0" indent="0">
              <a:buNone/>
            </a:pPr>
            <a:endParaRPr lang="ru-RU" sz="2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pPr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9740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865182"/>
            <a:ext cx="9144000" cy="144016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4000" dirty="0"/>
              <a:t>Разработка новостного агрегатора </a:t>
            </a:r>
            <a:r>
              <a:rPr lang="en-US" sz="4000" dirty="0" err="1"/>
              <a:t>KeepMePosted</a:t>
            </a:r>
            <a:r>
              <a:rPr lang="en-US" sz="4000" dirty="0"/>
              <a:t> </a:t>
            </a:r>
            <a:r>
              <a:rPr lang="ru-RU" sz="4000" dirty="0"/>
              <a:t>с клиентом </a:t>
            </a:r>
            <a:r>
              <a:rPr lang="en-US" sz="4000" dirty="0"/>
              <a:t>Telegram</a:t>
            </a:r>
            <a:endParaRPr lang="ru-RU" sz="40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z="2000" smtClean="0">
                <a:latin typeface="Arial" panose="020B0604020202020204" pitchFamily="34" charset="0"/>
                <a:cs typeface="Arial" panose="020B0604020202020204" pitchFamily="34" charset="0"/>
              </a:rPr>
              <a:t>23</a:t>
            </a:fld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 descr="C:\учеба\курсовая\wAFDo-5sbb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641" y="3259250"/>
            <a:ext cx="2664296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Таблица 7"/>
          <p:cNvGraphicFramePr>
            <a:graphicFrameLocks noGrp="1"/>
          </p:cNvGraphicFramePr>
          <p:nvPr>
            <p:extLst/>
          </p:nvPr>
        </p:nvGraphicFramePr>
        <p:xfrm>
          <a:off x="3871717" y="3962282"/>
          <a:ext cx="7343539" cy="1440162"/>
        </p:xfrm>
        <a:graphic>
          <a:graphicData uri="http://schemas.openxmlformats.org/drawingml/2006/table">
            <a:tbl>
              <a:tblPr firstRow="1" bandRow="1"/>
              <a:tblGrid>
                <a:gridCol w="2339405">
                  <a:extLst>
                    <a:ext uri="{9D8B030D-6E8A-4147-A177-3AD203B41FA5}">
                      <a16:colId xmlns:a16="http://schemas.microsoft.com/office/drawing/2014/main" val="1792730941"/>
                    </a:ext>
                  </a:extLst>
                </a:gridCol>
                <a:gridCol w="2502067">
                  <a:extLst>
                    <a:ext uri="{9D8B030D-6E8A-4147-A177-3AD203B41FA5}">
                      <a16:colId xmlns:a16="http://schemas.microsoft.com/office/drawing/2014/main" val="2647728990"/>
                    </a:ext>
                  </a:extLst>
                </a:gridCol>
                <a:gridCol w="2502067">
                  <a:extLst>
                    <a:ext uri="{9D8B030D-6E8A-4147-A177-3AD203B41FA5}">
                      <a16:colId xmlns:a16="http://schemas.microsoft.com/office/drawing/2014/main" val="119670526"/>
                    </a:ext>
                  </a:extLst>
                </a:gridCol>
              </a:tblGrid>
              <a:tr h="4800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9pPr>
                    </a:lstStyle>
                    <a:p>
                      <a:r>
                        <a:rPr lang="ru-RU" sz="20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Зав. кафедрой</a:t>
                      </a:r>
                      <a:endParaRPr lang="ru-RU" sz="20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36" marB="45736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9pPr>
                    </a:lstStyle>
                    <a:p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д.</a:t>
                      </a:r>
                      <a:r>
                        <a:rPr lang="ru-RU" sz="2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ф.-м. н., проф.</a:t>
                      </a:r>
                      <a:endParaRPr lang="ru-RU" sz="20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36" marB="45736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9pPr>
                    </a:lstStyle>
                    <a:p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Артемов</a:t>
                      </a:r>
                      <a:r>
                        <a:rPr lang="ru-RU" sz="20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М.</a:t>
                      </a:r>
                      <a:r>
                        <a:rPr lang="ru-RU" sz="20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А.</a:t>
                      </a:r>
                    </a:p>
                  </a:txBody>
                  <a:tcPr marL="91416" marR="91416" marT="45736" marB="45736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752326"/>
                  </a:ext>
                </a:extLst>
              </a:tr>
              <a:tr h="4800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9pPr>
                    </a:lstStyle>
                    <a:p>
                      <a:r>
                        <a:rPr kumimoji="0" lang="ru-RU" altLang="ru-RU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Руководитель</a:t>
                      </a:r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36" marB="45736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9pPr>
                    </a:lstStyle>
                    <a:p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д.</a:t>
                      </a:r>
                      <a:r>
                        <a:rPr lang="ru-RU" sz="2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ф.-м. н., проф.</a:t>
                      </a:r>
                      <a:endParaRPr lang="ru-RU" sz="20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36" marB="45736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9pPr>
                    </a:lstStyle>
                    <a:p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Артемов</a:t>
                      </a:r>
                      <a:r>
                        <a:rPr lang="ru-RU" sz="20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М.</a:t>
                      </a:r>
                      <a:r>
                        <a:rPr lang="ru-RU" sz="20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А.</a:t>
                      </a:r>
                    </a:p>
                  </a:txBody>
                  <a:tcPr marL="91416" marR="91416" marT="45736" marB="45736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202829"/>
                  </a:ext>
                </a:extLst>
              </a:tr>
              <a:tr h="4800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9pPr>
                    </a:lstStyle>
                    <a:p>
                      <a:r>
                        <a:rPr kumimoji="0" lang="ru-RU" altLang="ru-RU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Обучающийся</a:t>
                      </a:r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36" marB="45736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9pPr>
                    </a:lstStyle>
                    <a:p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36" marB="45736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Лазарев В. А.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36" marB="45736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013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9105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95143"/>
            <a:ext cx="8229600" cy="11430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ru-RU" dirty="0"/>
              <a:t>Анализ существующих решений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A9BC24-275F-4495-8D3E-49F3DB733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656" y="1628555"/>
            <a:ext cx="6442689" cy="4747798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130B940-FC94-4113-AD35-BC3209182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9377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Главная страница </a:t>
            </a:r>
            <a:r>
              <a:rPr lang="en-US" sz="4000" dirty="0"/>
              <a:t>Telegram-</a:t>
            </a:r>
            <a:r>
              <a:rPr lang="ru-RU" sz="4000" dirty="0"/>
              <a:t>бота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pPr/>
              <a:t>4</a:t>
            </a:fld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423" y="1325563"/>
            <a:ext cx="3953153" cy="489995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8138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Главная страница сервисов </a:t>
            </a:r>
            <a:br>
              <a:rPr lang="ru-RU" sz="4000" dirty="0"/>
            </a:br>
            <a:r>
              <a:rPr lang="en-US" sz="4000" dirty="0"/>
              <a:t>Telegram</a:t>
            </a:r>
            <a:r>
              <a:rPr lang="ru-RU" sz="4000" dirty="0"/>
              <a:t>-бота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pPr/>
              <a:t>5</a:t>
            </a:fld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842" y="1325563"/>
            <a:ext cx="3950315" cy="489995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71025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Страница настроек сервисов </a:t>
            </a:r>
            <a:br>
              <a:rPr lang="ru-RU" sz="4000" dirty="0"/>
            </a:br>
            <a:r>
              <a:rPr lang="en-US" sz="4000" dirty="0"/>
              <a:t>Telegram</a:t>
            </a:r>
            <a:r>
              <a:rPr lang="ru-RU" sz="4000" dirty="0"/>
              <a:t>-бота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264" y="1325563"/>
            <a:ext cx="4015472" cy="4985920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2657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Страница настроек </a:t>
            </a:r>
            <a:br>
              <a:rPr lang="ru-RU" sz="4000" dirty="0"/>
            </a:br>
            <a:r>
              <a:rPr lang="ru-RU" sz="4000" dirty="0"/>
              <a:t>частоты оповещений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pPr/>
              <a:t>7</a:t>
            </a:fld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700" y="1325563"/>
            <a:ext cx="4102599" cy="5140975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90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Страница настроек рассылки новостей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pPr/>
              <a:t>8</a:t>
            </a:fld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333" y="1222717"/>
            <a:ext cx="4125332" cy="513363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6291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Страница настроек сервиса </a:t>
            </a:r>
            <a:r>
              <a:rPr lang="en-US" sz="4000" dirty="0"/>
              <a:t>Twitter</a:t>
            </a:r>
            <a:endParaRPr lang="ru-RU" sz="4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pPr/>
              <a:t>9</a:t>
            </a:fld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459" y="1325563"/>
            <a:ext cx="3822497" cy="474272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3856987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1246</TotalTime>
  <Words>211</Words>
  <Application>Microsoft Office PowerPoint</Application>
  <PresentationFormat>Широкоэкранный</PresentationFormat>
  <Paragraphs>89</Paragraphs>
  <Slides>23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Тема Office</vt:lpstr>
      <vt:lpstr>Разработка новостного агрегатора KeepMePosted с клиентом Telegram</vt:lpstr>
      <vt:lpstr>Постановка задачи</vt:lpstr>
      <vt:lpstr>Анализ существующих решений</vt:lpstr>
      <vt:lpstr>Главная страница Telegram-бота</vt:lpstr>
      <vt:lpstr>Главная страница сервисов  Telegram-бота</vt:lpstr>
      <vt:lpstr>Страница настроек сервисов  Telegram-бота</vt:lpstr>
      <vt:lpstr>Страница настроек  частоты оповещений</vt:lpstr>
      <vt:lpstr>Страница настроек рассылки новостей</vt:lpstr>
      <vt:lpstr>Страница настроек сервиса Twitter</vt:lpstr>
      <vt:lpstr>Страница настроек рассылки погоды</vt:lpstr>
      <vt:lpstr>Страницы модификаций пользовательских фильтров</vt:lpstr>
      <vt:lpstr>Страницы просмотра информации</vt:lpstr>
      <vt:lpstr>Главная страница сайта</vt:lpstr>
      <vt:lpstr>Средства реализации</vt:lpstr>
      <vt:lpstr>Требования к аппаратному  и программному обеспечению сервера</vt:lpstr>
      <vt:lpstr>Требования к аппаратному  и программному обеспечению клиента</vt:lpstr>
      <vt:lpstr>Логическая модель данных</vt:lpstr>
      <vt:lpstr>Структура приложения (MVC-шаблон)</vt:lpstr>
      <vt:lpstr>Структура приложения</vt:lpstr>
      <vt:lpstr>Схема навигации по Telegram-боту</vt:lpstr>
      <vt:lpstr>Схема навигации по каждому из сервисов Telegram-бота </vt:lpstr>
      <vt:lpstr>Результаты работы</vt:lpstr>
      <vt:lpstr>Разработка новостного агрегатора KeepMePosted с клиентом Telegram</vt:lpstr>
    </vt:vector>
  </TitlesOfParts>
  <Company>Дом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Приложение KeepMePosted для Telegram</dc:title>
  <dc:creator>Лазарев Владимир</dc:creator>
  <cp:lastModifiedBy>Лазарев Владимир</cp:lastModifiedBy>
  <cp:revision>68</cp:revision>
  <dcterms:created xsi:type="dcterms:W3CDTF">2019-06-30T14:52:59Z</dcterms:created>
  <dcterms:modified xsi:type="dcterms:W3CDTF">2020-06-18T17:15:14Z</dcterms:modified>
</cp:coreProperties>
</file>